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59" r:id="rId5"/>
    <p:sldId id="260" r:id="rId6"/>
    <p:sldId id="262" r:id="rId7"/>
    <p:sldId id="263" r:id="rId8"/>
    <p:sldId id="257" r:id="rId9"/>
    <p:sldId id="265" r:id="rId10"/>
    <p:sldId id="261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881E2-0F25-4288-9586-BFD21217B302}" type="datetimeFigureOut">
              <a:rPr lang="zh-CN" altLang="en-US" smtClean="0"/>
              <a:t>2013/4/21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A2170-095E-4935-A370-75AD1155972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js.com/" TargetMode="External"/><Relationship Id="rId2" Type="http://schemas.openxmlformats.org/officeDocument/2006/relationships/hyperlink" Target="mailto:yshuai@yahoo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1214422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高校科技期刊的学术影响力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3643314"/>
            <a:ext cx="6400800" cy="261463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颜  帅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清华大学出版社</a:t>
            </a:r>
            <a:endParaRPr lang="en-US" altLang="zh-CN" dirty="0" smtClean="0"/>
          </a:p>
          <a:p>
            <a:r>
              <a:rPr lang="zh-CN" altLang="en-US" dirty="0" smtClean="0"/>
              <a:t>中国高校科技期刊研究会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高校办刊理念与时俱进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2010</a:t>
            </a:r>
            <a:r>
              <a:rPr lang="zh-CN" altLang="en-US" dirty="0" smtClean="0"/>
              <a:t>年，中国高校自然科学学报研究会更名为中国高校科技期刊研究会</a:t>
            </a:r>
            <a:endParaRPr lang="en-US" altLang="zh-CN" dirty="0" smtClean="0"/>
          </a:p>
          <a:p>
            <a:r>
              <a:rPr lang="en-US" altLang="zh-CN" dirty="0" smtClean="0"/>
              <a:t>2006—2012</a:t>
            </a:r>
            <a:r>
              <a:rPr lang="zh-CN" altLang="en-US" dirty="0" smtClean="0"/>
              <a:t>年，教育部科技司组织</a:t>
            </a:r>
            <a:r>
              <a:rPr lang="en-US" altLang="zh-CN" dirty="0" smtClean="0"/>
              <a:t>4</a:t>
            </a:r>
            <a:r>
              <a:rPr lang="zh-CN" altLang="en-US" dirty="0" smtClean="0"/>
              <a:t>届“中国高校精品</a:t>
            </a:r>
            <a:r>
              <a:rPr lang="en-US" altLang="zh-CN" sz="4800" dirty="0" smtClean="0"/>
              <a:t>·</a:t>
            </a:r>
            <a:r>
              <a:rPr lang="zh-CN" altLang="en-US" dirty="0" smtClean="0"/>
              <a:t>优秀</a:t>
            </a:r>
            <a:r>
              <a:rPr lang="en-US" altLang="zh-CN" sz="4800" dirty="0" smtClean="0"/>
              <a:t>·</a:t>
            </a:r>
            <a:r>
              <a:rPr lang="zh-CN" altLang="en-US" dirty="0"/>
              <a:t>特色科技期刊”</a:t>
            </a:r>
            <a:r>
              <a:rPr lang="zh-CN" altLang="en-US" dirty="0" smtClean="0"/>
              <a:t>评选</a:t>
            </a:r>
            <a:endParaRPr lang="en-US" altLang="zh-CN" dirty="0" smtClean="0"/>
          </a:p>
          <a:p>
            <a:r>
              <a:rPr lang="en-US" altLang="zh-CN" dirty="0" smtClean="0"/>
              <a:t>2012</a:t>
            </a:r>
            <a:r>
              <a:rPr lang="zh-CN" altLang="en-US" dirty="0" smtClean="0"/>
              <a:t>年，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纳米研究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影响因子居全国第</a:t>
            </a:r>
            <a:r>
              <a:rPr lang="en-US" altLang="zh-CN" dirty="0" smtClean="0"/>
              <a:t>3</a:t>
            </a:r>
          </a:p>
          <a:p>
            <a:r>
              <a:rPr lang="en-US" altLang="zh-CN" dirty="0" smtClean="0"/>
              <a:t>2012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2013</a:t>
            </a:r>
            <a:r>
              <a:rPr lang="zh-CN" altLang="en-US" dirty="0" smtClean="0"/>
              <a:t>年清华大学出版社相继创办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建筑模拟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先进陶瓷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高校期刊支持改革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百年积淀，难免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除旧布新，难免</a:t>
            </a:r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方向：学术影响力</a:t>
            </a:r>
            <a:r>
              <a:rPr lang="en-US" altLang="zh-CN" dirty="0" smtClean="0"/>
              <a:t>+</a:t>
            </a:r>
            <a:r>
              <a:rPr lang="zh-CN" altLang="en-US" dirty="0" smtClean="0"/>
              <a:t>网络化（</a:t>
            </a:r>
            <a:r>
              <a:rPr lang="en-US" altLang="zh-CN" dirty="0" smtClean="0"/>
              <a:t>+</a:t>
            </a:r>
            <a:r>
              <a:rPr lang="zh-CN" altLang="en-US" dirty="0" smtClean="0"/>
              <a:t>集约化</a:t>
            </a:r>
            <a:r>
              <a:rPr lang="en-US" altLang="zh-CN" dirty="0" smtClean="0"/>
              <a:t>+</a:t>
            </a:r>
            <a:r>
              <a:rPr lang="zh-CN" altLang="en-US" dirty="0" smtClean="0"/>
              <a:t>经营）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即将发表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佟建国，颜帅，陈浩元</a:t>
            </a:r>
            <a:r>
              <a:rPr lang="en-US" altLang="zh-CN" dirty="0" smtClean="0"/>
              <a:t>. </a:t>
            </a:r>
            <a:r>
              <a:rPr lang="zh-CN" altLang="en-US" dirty="0" smtClean="0"/>
              <a:t>论高校自然科学学报的学术影响力</a:t>
            </a:r>
            <a:r>
              <a:rPr lang="en-US" altLang="zh-CN" dirty="0" smtClean="0"/>
              <a:t>. </a:t>
            </a:r>
            <a:r>
              <a:rPr lang="zh-CN" altLang="en-US" dirty="0" smtClean="0"/>
              <a:t>编辑学报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谢谢大家！</a:t>
            </a:r>
            <a:endParaRPr lang="en-US" altLang="zh-CN" dirty="0" smtClean="0"/>
          </a:p>
          <a:p>
            <a:r>
              <a:rPr lang="en-US" altLang="zh-CN" dirty="0" smtClean="0">
                <a:hlinkClick r:id="rId2"/>
              </a:rPr>
              <a:t>yshuai@yahoo.com</a:t>
            </a:r>
            <a:endParaRPr lang="en-US" altLang="zh-CN" dirty="0" smtClean="0"/>
          </a:p>
          <a:p>
            <a:r>
              <a:rPr lang="en-US" altLang="zh-CN" dirty="0" smtClean="0">
                <a:hlinkClick r:id="rId3"/>
              </a:rPr>
              <a:t>www.cujs.com</a:t>
            </a:r>
            <a:endParaRPr lang="en-US" altLang="zh-CN" dirty="0" smtClean="0"/>
          </a:p>
          <a:p>
            <a:r>
              <a:rPr lang="en-US" altLang="zh-CN" dirty="0" smtClean="0"/>
              <a:t>blog.sina.cn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历史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清华学报）</a:t>
            </a:r>
            <a:r>
              <a:rPr lang="en-US" altLang="zh-CN" dirty="0" smtClean="0"/>
              <a:t>1915</a:t>
            </a:r>
            <a:r>
              <a:rPr lang="zh-CN" altLang="en-US" dirty="0" smtClean="0"/>
              <a:t>年创刊</a:t>
            </a:r>
            <a:endParaRPr lang="en-US" altLang="zh-CN" dirty="0" smtClean="0"/>
          </a:p>
          <a:p>
            <a:r>
              <a:rPr lang="en-US" altLang="zh-CN" dirty="0" smtClean="0"/>
              <a:t>《</a:t>
            </a:r>
            <a:r>
              <a:rPr lang="zh-CN" altLang="en-US" dirty="0" smtClean="0"/>
              <a:t>北京大学月刊</a:t>
            </a:r>
            <a:r>
              <a:rPr lang="en-US" altLang="zh-CN" dirty="0" smtClean="0"/>
              <a:t>》1919</a:t>
            </a:r>
            <a:r>
              <a:rPr lang="zh-CN" altLang="en-US" dirty="0" smtClean="0"/>
              <a:t>年创刊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高校科技期刊是我国的三大科技期刊群之一，而高校自然科学学报是高校科技期刊的主要组成部分</a:t>
            </a:r>
            <a:endParaRPr lang="en-US" altLang="zh-CN" dirty="0" smtClean="0"/>
          </a:p>
          <a:p>
            <a:r>
              <a:rPr lang="zh-CN" altLang="en-US" dirty="0" smtClean="0"/>
              <a:t>高校主办的科技期刊数量占全国总数的</a:t>
            </a:r>
            <a:r>
              <a:rPr lang="en-US" altLang="zh-CN" dirty="0" smtClean="0"/>
              <a:t>1/3</a:t>
            </a:r>
          </a:p>
          <a:p>
            <a:r>
              <a:rPr lang="zh-CN" altLang="en-US" dirty="0" smtClean="0"/>
              <a:t>高校、中科院、中国科协英文期刊大约各占</a:t>
            </a:r>
            <a:r>
              <a:rPr lang="en-US" altLang="zh-CN" dirty="0" smtClean="0"/>
              <a:t>1/3</a:t>
            </a:r>
            <a:endParaRPr lang="zh-CN" altLang="en-US" dirty="0" smtClean="0"/>
          </a:p>
          <a:p>
            <a:endParaRPr lang="en-US" altLang="zh-CN" dirty="0" smtClean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高校具有明显的办刊优势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科技项目，尤其是基础研究项目多</a:t>
            </a:r>
            <a:endParaRPr lang="en-US" altLang="zh-CN" dirty="0" smtClean="0"/>
          </a:p>
          <a:p>
            <a:r>
              <a:rPr lang="zh-CN" altLang="en-US" dirty="0"/>
              <a:t>高校中青年教师多、研究生</a:t>
            </a:r>
            <a:r>
              <a:rPr lang="zh-CN" altLang="en-US" dirty="0" smtClean="0"/>
              <a:t>多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作者</a:t>
            </a:r>
            <a:r>
              <a:rPr lang="zh-CN" altLang="en-US" dirty="0"/>
              <a:t>队伍庞大而</a:t>
            </a:r>
            <a:r>
              <a:rPr lang="zh-CN" altLang="en-US" dirty="0" smtClean="0"/>
              <a:t>稳定</a:t>
            </a:r>
            <a:endParaRPr lang="en-US" altLang="zh-CN" dirty="0" smtClean="0"/>
          </a:p>
          <a:p>
            <a:r>
              <a:rPr lang="zh-CN" altLang="en-US" dirty="0"/>
              <a:t>办</a:t>
            </a:r>
            <a:r>
              <a:rPr lang="zh-CN" altLang="en-US" dirty="0" smtClean="0"/>
              <a:t>刊条件有保障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高校自然科学学报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高校科技期刊的主要组成部分</a:t>
            </a:r>
            <a:endParaRPr lang="en-US" altLang="zh-CN" dirty="0" smtClean="0"/>
          </a:p>
          <a:p>
            <a:r>
              <a:rPr lang="en-US" altLang="zh-CN" dirty="0"/>
              <a:t>《</a:t>
            </a:r>
            <a:r>
              <a:rPr lang="zh-CN" altLang="en-US" dirty="0"/>
              <a:t>北京大学学报（自然科学版）</a:t>
            </a:r>
            <a:r>
              <a:rPr lang="en-US" altLang="zh-CN" dirty="0"/>
              <a:t>》</a:t>
            </a:r>
            <a:r>
              <a:rPr lang="zh-CN" altLang="en-US" dirty="0"/>
              <a:t>创刊</a:t>
            </a:r>
            <a:r>
              <a:rPr lang="en-US" dirty="0"/>
              <a:t>50</a:t>
            </a:r>
            <a:r>
              <a:rPr lang="zh-CN" altLang="en-US" dirty="0"/>
              <a:t>周年时统计（</a:t>
            </a:r>
            <a:r>
              <a:rPr lang="en-US" dirty="0"/>
              <a:t>2005</a:t>
            </a:r>
            <a:r>
              <a:rPr lang="zh-CN" altLang="en-US" dirty="0"/>
              <a:t>年</a:t>
            </a:r>
            <a:r>
              <a:rPr lang="en-US" dirty="0"/>
              <a:t>11</a:t>
            </a:r>
            <a:r>
              <a:rPr lang="zh-CN" altLang="en-US" dirty="0"/>
              <a:t>月</a:t>
            </a:r>
            <a:r>
              <a:rPr lang="zh-CN" altLang="en-US" dirty="0" smtClean="0"/>
              <a:t>）：</a:t>
            </a:r>
            <a:r>
              <a:rPr lang="zh-CN" altLang="en-US" dirty="0"/>
              <a:t>在该学报上发表过论文的校内外院士有</a:t>
            </a:r>
            <a:r>
              <a:rPr lang="en-US" dirty="0"/>
              <a:t>63</a:t>
            </a:r>
            <a:r>
              <a:rPr lang="zh-CN" altLang="en-US" dirty="0"/>
              <a:t>人，共发表论文</a:t>
            </a:r>
            <a:r>
              <a:rPr lang="en-US" dirty="0"/>
              <a:t>440</a:t>
            </a:r>
            <a:r>
              <a:rPr lang="zh-CN" altLang="en-US" dirty="0" smtClean="0"/>
              <a:t>篇</a:t>
            </a:r>
            <a:endParaRPr lang="en-US" altLang="zh-CN" dirty="0" smtClean="0"/>
          </a:p>
          <a:p>
            <a:r>
              <a:rPr lang="zh-CN" altLang="en-US" dirty="0" smtClean="0"/>
              <a:t>清华大学</a:t>
            </a:r>
            <a:r>
              <a:rPr lang="en-US" dirty="0" smtClean="0"/>
              <a:t>90%</a:t>
            </a:r>
            <a:r>
              <a:rPr lang="zh-CN" altLang="en-US" dirty="0" smtClean="0"/>
              <a:t>以上的两院院士在</a:t>
            </a:r>
            <a:r>
              <a:rPr lang="en-US" altLang="zh-CN" dirty="0" smtClean="0"/>
              <a:t>《</a:t>
            </a:r>
            <a:r>
              <a:rPr lang="zh-CN" altLang="en-US" dirty="0"/>
              <a:t>清华大学学报（自然科学版）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发表</a:t>
            </a:r>
            <a:r>
              <a:rPr lang="zh-CN" altLang="en-US" dirty="0"/>
              <a:t>过论文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高校学报被学者利用的情况（一）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佟建国（北京科技大学期刊中心）：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高校</a:t>
            </a:r>
            <a:r>
              <a:rPr lang="zh-CN" altLang="en-US" dirty="0"/>
              <a:t>学报（工学类）的总被引频次平均值虽然低于</a:t>
            </a:r>
            <a:r>
              <a:rPr lang="zh-CN" altLang="en-US" dirty="0" smtClean="0"/>
              <a:t>计算机类</a:t>
            </a:r>
            <a:r>
              <a:rPr lang="zh-CN" altLang="en-US" dirty="0"/>
              <a:t>、动力与电力工程</a:t>
            </a:r>
            <a:r>
              <a:rPr lang="zh-CN" altLang="en-US" dirty="0" smtClean="0"/>
              <a:t>类、轻工类</a:t>
            </a:r>
            <a:r>
              <a:rPr lang="x-none" dirty="0"/>
              <a:t> </a:t>
            </a:r>
            <a:r>
              <a:rPr lang="zh-CN" altLang="en-US" dirty="0"/>
              <a:t>等期刊，但高于核科技类、交通运输工程类、</a:t>
            </a:r>
            <a:r>
              <a:rPr lang="zh-CN" altLang="en-US" dirty="0" smtClean="0"/>
              <a:t>兵工类等，</a:t>
            </a:r>
            <a:r>
              <a:rPr lang="zh-CN" altLang="en-US" dirty="0"/>
              <a:t>与航空</a:t>
            </a:r>
            <a:r>
              <a:rPr lang="zh-CN" altLang="en-US" dirty="0" smtClean="0"/>
              <a:t>航天类</a:t>
            </a:r>
            <a:r>
              <a:rPr lang="zh-CN" altLang="en-US" dirty="0"/>
              <a:t>、化学工程类、矿山工程类、冶金工程类、电子通信与自动控制类、机械工程类等期刊相当。可见高校学报（工</a:t>
            </a:r>
            <a:r>
              <a:rPr lang="zh-CN" altLang="en-US" dirty="0" smtClean="0"/>
              <a:t>学类）</a:t>
            </a:r>
            <a:r>
              <a:rPr lang="zh-CN" altLang="en-US" dirty="0"/>
              <a:t>的被利用情况和受重视程度与工学子学科专业期刊相差不大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高校学报被学者利用的情况（二）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佟建国（北京科技大学期刊中心）：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高校</a:t>
            </a:r>
            <a:r>
              <a:rPr lang="zh-CN" altLang="en-US" dirty="0"/>
              <a:t>学报（林学类）的总被引</a:t>
            </a:r>
            <a:r>
              <a:rPr lang="zh-CN" altLang="en-US" dirty="0" smtClean="0"/>
              <a:t>频次和</a:t>
            </a:r>
            <a:r>
              <a:rPr lang="zh-CN" altLang="en-US" dirty="0"/>
              <a:t>影响因子分别为</a:t>
            </a:r>
            <a:r>
              <a:rPr lang="en-US" dirty="0"/>
              <a:t>1 213</a:t>
            </a:r>
            <a:r>
              <a:rPr lang="zh-CN" altLang="en-US" dirty="0"/>
              <a:t>和</a:t>
            </a:r>
            <a:r>
              <a:rPr lang="en-US" dirty="0"/>
              <a:t>0.471</a:t>
            </a:r>
            <a:r>
              <a:rPr lang="zh-CN" altLang="en-US" dirty="0"/>
              <a:t>，明显优于林学类专业期刊的</a:t>
            </a:r>
            <a:r>
              <a:rPr lang="en-US" dirty="0"/>
              <a:t>779</a:t>
            </a:r>
            <a:r>
              <a:rPr lang="zh-CN" altLang="en-US" dirty="0"/>
              <a:t>和</a:t>
            </a:r>
            <a:r>
              <a:rPr lang="en-US" dirty="0"/>
              <a:t>0.415</a:t>
            </a:r>
            <a:r>
              <a:rPr lang="zh-CN" altLang="en-US" dirty="0"/>
              <a:t>，说明依托学校学科优势，体现行业、地域特点，办出特色高校学报是一条较好的办刊思路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（数据来源：中信所</a:t>
            </a:r>
            <a:r>
              <a:rPr lang="en-US" altLang="zh-CN" dirty="0" smtClean="0"/>
              <a:t>2</a:t>
            </a:r>
            <a:r>
              <a:rPr lang="en-US" dirty="0" smtClean="0"/>
              <a:t>012</a:t>
            </a:r>
            <a:r>
              <a:rPr lang="zh-CN" altLang="en-US" dirty="0"/>
              <a:t>年版</a:t>
            </a:r>
            <a:r>
              <a:rPr lang="en-US" altLang="zh-CN" dirty="0"/>
              <a:t>《</a:t>
            </a:r>
            <a:r>
              <a:rPr lang="zh-CN" altLang="en-US" dirty="0"/>
              <a:t>中国科技期刊引证</a:t>
            </a:r>
            <a:r>
              <a:rPr lang="zh-CN" altLang="en-US" dirty="0" smtClean="0"/>
              <a:t>报告（核心版</a:t>
            </a:r>
            <a:r>
              <a:rPr lang="zh-CN" altLang="en-US" dirty="0"/>
              <a:t>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高校学报被读者关注的情况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佟建国（北京科技大学期刊中心）：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国内</a:t>
            </a:r>
            <a:r>
              <a:rPr lang="zh-CN" altLang="en-US" dirty="0"/>
              <a:t>各知名的专业</a:t>
            </a:r>
            <a:r>
              <a:rPr lang="zh-CN" altLang="en-US" dirty="0" smtClean="0"/>
              <a:t>期刊</a:t>
            </a:r>
            <a:r>
              <a:rPr lang="en-US" altLang="zh-CN" dirty="0" smtClean="0"/>
              <a:t>2011</a:t>
            </a:r>
            <a:r>
              <a:rPr lang="zh-CN" altLang="en-US" dirty="0" smtClean="0"/>
              <a:t>年在</a:t>
            </a:r>
            <a:r>
              <a:rPr lang="zh-CN" altLang="en-US" b="1" dirty="0" smtClean="0"/>
              <a:t>中国知网</a:t>
            </a:r>
            <a:r>
              <a:rPr lang="zh-CN" altLang="en-US" dirty="0" smtClean="0"/>
              <a:t>的</a:t>
            </a:r>
            <a:r>
              <a:rPr lang="en-US" dirty="0"/>
              <a:t>Web</a:t>
            </a:r>
            <a:r>
              <a:rPr lang="zh-CN" altLang="en-US" dirty="0"/>
              <a:t>即年下载率平均值为</a:t>
            </a:r>
            <a:r>
              <a:rPr lang="en-US" dirty="0"/>
              <a:t>59</a:t>
            </a:r>
            <a:r>
              <a:rPr lang="zh-CN" altLang="en-US" dirty="0"/>
              <a:t>，稍高于高校学报的</a:t>
            </a:r>
            <a:r>
              <a:rPr lang="en-US" dirty="0"/>
              <a:t>52</a:t>
            </a:r>
            <a:r>
              <a:rPr lang="zh-CN" altLang="en-US" dirty="0"/>
              <a:t>，但各专业期刊的数据波动较大，最高者为</a:t>
            </a:r>
            <a:r>
              <a:rPr lang="en-US" dirty="0"/>
              <a:t>235</a:t>
            </a:r>
            <a:r>
              <a:rPr lang="zh-CN" altLang="en-US" dirty="0"/>
              <a:t>，最低者仅为</a:t>
            </a:r>
            <a:r>
              <a:rPr lang="en-US" dirty="0"/>
              <a:t>24</a:t>
            </a:r>
            <a:r>
              <a:rPr lang="zh-CN" altLang="en-US" dirty="0"/>
              <a:t>，而各高校学报的数据波动较小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百花齐放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包括高校学报在内的高校科技期刊是一个</a:t>
            </a:r>
            <a:r>
              <a:rPr lang="zh-CN" altLang="en-US" dirty="0"/>
              <a:t>大</a:t>
            </a:r>
            <a:r>
              <a:rPr lang="zh-CN" altLang="en-US" dirty="0" smtClean="0"/>
              <a:t>花园，有乔有灌、有花有草</a:t>
            </a:r>
            <a:endParaRPr lang="en-US" altLang="zh-CN" dirty="0" smtClean="0"/>
          </a:p>
          <a:p>
            <a:r>
              <a:rPr lang="zh-CN" altLang="en-US" dirty="0" smtClean="0"/>
              <a:t>来花园的人绝大多数素质很高，增添美色、观赏美景；但也有素质低的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559</Words>
  <Application>Microsoft Office PowerPoint</Application>
  <PresentationFormat>全屏显示(4:3)</PresentationFormat>
  <Paragraphs>49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高校科技期刊的学术影响力</vt:lpstr>
      <vt:lpstr>历史</vt:lpstr>
      <vt:lpstr>现状</vt:lpstr>
      <vt:lpstr>高校具有明显的办刊优势</vt:lpstr>
      <vt:lpstr>高校自然科学学报</vt:lpstr>
      <vt:lpstr>高校学报被学者利用的情况（一）</vt:lpstr>
      <vt:lpstr>高校学报被学者利用的情况（二）</vt:lpstr>
      <vt:lpstr>高校学报被读者关注的情况</vt:lpstr>
      <vt:lpstr>百花齐放</vt:lpstr>
      <vt:lpstr>高校办刊理念与时俱进</vt:lpstr>
      <vt:lpstr>高校期刊支持改革</vt:lpstr>
      <vt:lpstr>即将发表</vt:lpstr>
      <vt:lpstr>幻灯片 13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高校科技期刊的学术影响力</dc:title>
  <dc:creator>user</dc:creator>
  <cp:lastModifiedBy>user</cp:lastModifiedBy>
  <cp:revision>12</cp:revision>
  <dcterms:created xsi:type="dcterms:W3CDTF">2013-04-21T01:19:03Z</dcterms:created>
  <dcterms:modified xsi:type="dcterms:W3CDTF">2013-04-21T02:51:52Z</dcterms:modified>
</cp:coreProperties>
</file>